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68" r:id="rId3"/>
    <p:sldId id="257" r:id="rId4"/>
    <p:sldId id="258" r:id="rId5"/>
    <p:sldId id="261" r:id="rId6"/>
    <p:sldId id="265" r:id="rId7"/>
    <p:sldId id="259" r:id="rId8"/>
    <p:sldId id="267" r:id="rId9"/>
    <p:sldId id="262" r:id="rId10"/>
    <p:sldId id="266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32" autoAdjust="0"/>
    <p:restoredTop sz="94676"/>
  </p:normalViewPr>
  <p:slideViewPr>
    <p:cSldViewPr>
      <p:cViewPr varScale="1">
        <p:scale>
          <a:sx n="106" d="100"/>
          <a:sy n="106" d="100"/>
        </p:scale>
        <p:origin x="176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b="0" dirty="0">
                <a:latin typeface="Times New Roman" pitchFamily="18" charset="0"/>
                <a:cs typeface="Times New Roman" pitchFamily="18" charset="0"/>
              </a:rPr>
              <a:t>Baseline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8351851851851848E-2"/>
          <c:y val="8.6901330130343873E-2"/>
          <c:w val="0.88201851851851854"/>
          <c:h val="0.7393734151875083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Duration of Eye Contact in Seconds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pPr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8A8F-4F98-BA7A-F7CFD6B72A1E}"/>
              </c:ext>
            </c:extLst>
          </c:dPt>
          <c:dPt>
            <c:idx val="1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8A8F-4F98-BA7A-F7CFD6B72A1E}"/>
              </c:ext>
            </c:extLst>
          </c:dPt>
          <c:dPt>
            <c:idx val="2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8A8F-4F98-BA7A-F7CFD6B72A1E}"/>
              </c:ext>
            </c:extLst>
          </c:dPt>
          <c:dPt>
            <c:idx val="3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8A8F-4F98-BA7A-F7CFD6B72A1E}"/>
              </c:ext>
            </c:extLst>
          </c:dPt>
          <c:dPt>
            <c:idx val="4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8A8F-4F98-BA7A-F7CFD6B72A1E}"/>
              </c:ext>
            </c:extLst>
          </c:dPt>
          <c:dPt>
            <c:idx val="5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8A8F-4F98-BA7A-F7CFD6B72A1E}"/>
              </c:ext>
            </c:extLst>
          </c:dPt>
          <c:dPt>
            <c:idx val="6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8A8F-4F98-BA7A-F7CFD6B72A1E}"/>
              </c:ext>
            </c:extLst>
          </c:dPt>
          <c:dPt>
            <c:idx val="7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8A8F-4F98-BA7A-F7CFD6B72A1E}"/>
              </c:ext>
            </c:extLst>
          </c:dPt>
          <c:dPt>
            <c:idx val="8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8A8F-4F98-BA7A-F7CFD6B72A1E}"/>
              </c:ext>
            </c:extLst>
          </c:dPt>
          <c:dPt>
            <c:idx val="9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8A8F-4F98-BA7A-F7CFD6B72A1E}"/>
              </c:ext>
            </c:extLst>
          </c:dPt>
          <c:dPt>
            <c:idx val="10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8A8F-4F98-BA7A-F7CFD6B72A1E}"/>
              </c:ext>
            </c:extLst>
          </c:dPt>
          <c:dPt>
            <c:idx val="11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8A8F-4F98-BA7A-F7CFD6B72A1E}"/>
              </c:ext>
            </c:extLst>
          </c:dPt>
          <c:dPt>
            <c:idx val="12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8A8F-4F98-BA7A-F7CFD6B72A1E}"/>
              </c:ext>
            </c:extLst>
          </c:dPt>
          <c:dPt>
            <c:idx val="13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8A8F-4F98-BA7A-F7CFD6B72A1E}"/>
              </c:ext>
            </c:extLst>
          </c:dPt>
          <c:xVal>
            <c:numRef>
              <c:f>Sheet1!$A$2:$A$15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xVal>
          <c:yVal>
            <c:numRef>
              <c:f>Sheet1!$B$2:$B$15</c:f>
              <c:numCache>
                <c:formatCode>General</c:formatCode>
                <c:ptCount val="14"/>
                <c:pt idx="0">
                  <c:v>50</c:v>
                </c:pt>
                <c:pt idx="1">
                  <c:v>55</c:v>
                </c:pt>
                <c:pt idx="2">
                  <c:v>34</c:v>
                </c:pt>
                <c:pt idx="3">
                  <c:v>30</c:v>
                </c:pt>
                <c:pt idx="4">
                  <c:v>35</c:v>
                </c:pt>
                <c:pt idx="5">
                  <c:v>44</c:v>
                </c:pt>
                <c:pt idx="6">
                  <c:v>32</c:v>
                </c:pt>
                <c:pt idx="7">
                  <c:v>28</c:v>
                </c:pt>
                <c:pt idx="8">
                  <c:v>28</c:v>
                </c:pt>
                <c:pt idx="9">
                  <c:v>40</c:v>
                </c:pt>
                <c:pt idx="10">
                  <c:v>20</c:v>
                </c:pt>
                <c:pt idx="11">
                  <c:v>34</c:v>
                </c:pt>
                <c:pt idx="12">
                  <c:v>28</c:v>
                </c:pt>
                <c:pt idx="13">
                  <c:v>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8A8F-4F98-BA7A-F7CFD6B72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812160"/>
        <c:axId val="86813696"/>
      </c:scatterChart>
      <c:valAx>
        <c:axId val="86812160"/>
        <c:scaling>
          <c:orientation val="minMax"/>
          <c:max val="14"/>
        </c:scaling>
        <c:delete val="0"/>
        <c:axPos val="b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86813696"/>
        <c:crosses val="autoZero"/>
        <c:crossBetween val="midCat"/>
      </c:valAx>
      <c:valAx>
        <c:axId val="86813696"/>
        <c:scaling>
          <c:orientation val="minMax"/>
          <c:max val="60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86812160"/>
        <c:crosses val="autoZero"/>
        <c:crossBetween val="midCat"/>
        <c:majorUnit val="5"/>
      </c:valAx>
      <c:spPr>
        <a:solidFill>
          <a:srgbClr val="66FFCC"/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b="0" dirty="0">
                <a:latin typeface="Times New Roman" pitchFamily="18" charset="0"/>
                <a:cs typeface="Times New Roman" pitchFamily="18" charset="0"/>
              </a:rPr>
              <a:t>Baseline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9395307729390968E-2"/>
          <c:y val="9.1390365778710389E-2"/>
          <c:w val="0.89765900690985057"/>
          <c:h val="0.8307665303955554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xVal>
          <c:yVal>
            <c:numRef>
              <c:f>Sheet1!$B$2:$B$15</c:f>
              <c:numCache>
                <c:formatCode>General</c:formatCode>
                <c:ptCount val="14"/>
                <c:pt idx="0">
                  <c:v>24</c:v>
                </c:pt>
                <c:pt idx="1">
                  <c:v>22</c:v>
                </c:pt>
                <c:pt idx="2">
                  <c:v>20</c:v>
                </c:pt>
                <c:pt idx="3">
                  <c:v>27</c:v>
                </c:pt>
                <c:pt idx="4">
                  <c:v>18</c:v>
                </c:pt>
                <c:pt idx="5">
                  <c:v>24</c:v>
                </c:pt>
                <c:pt idx="6">
                  <c:v>16</c:v>
                </c:pt>
                <c:pt idx="7">
                  <c:v>18</c:v>
                </c:pt>
                <c:pt idx="8">
                  <c:v>14</c:v>
                </c:pt>
                <c:pt idx="9">
                  <c:v>20</c:v>
                </c:pt>
                <c:pt idx="10">
                  <c:v>17</c:v>
                </c:pt>
                <c:pt idx="11">
                  <c:v>24</c:v>
                </c:pt>
                <c:pt idx="12">
                  <c:v>26</c:v>
                </c:pt>
                <c:pt idx="13">
                  <c:v>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CC6-4C6B-8673-10D012768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777088"/>
        <c:axId val="88779008"/>
      </c:scatterChart>
      <c:valAx>
        <c:axId val="88777088"/>
        <c:scaling>
          <c:orientation val="minMax"/>
          <c:max val="14"/>
        </c:scaling>
        <c:delete val="0"/>
        <c:axPos val="b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88779008"/>
        <c:crosses val="autoZero"/>
        <c:crossBetween val="midCat"/>
        <c:majorUnit val="2"/>
      </c:valAx>
      <c:valAx>
        <c:axId val="88779008"/>
        <c:scaling>
          <c:orientation val="minMax"/>
          <c:max val="3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88777088"/>
        <c:crosses val="autoZero"/>
        <c:crossBetween val="midCat"/>
        <c:majorUnit val="5"/>
      </c:valAx>
      <c:spPr>
        <a:solidFill>
          <a:srgbClr val="66FFCC"/>
        </a:solidFill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1346153846153863E-2"/>
          <c:y val="0.12949526789095495"/>
          <c:w val="0.90019230769230751"/>
          <c:h val="0.7630611080819048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Duration of Eye Contact in Seconds</c:v>
                </c:pt>
              </c:strCache>
            </c:strRef>
          </c:tx>
          <c:spPr>
            <a:ln w="28575">
              <a:solidFill>
                <a:sysClr val="windowText" lastClr="000000"/>
              </a:solidFill>
            </a:ln>
          </c:spPr>
          <c:marker>
            <c:spPr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1300-479F-8FCB-FAC66B338684}"/>
              </c:ext>
            </c:extLst>
          </c:dPt>
          <c:dPt>
            <c:idx val="1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1300-479F-8FCB-FAC66B338684}"/>
              </c:ext>
            </c:extLst>
          </c:dPt>
          <c:dPt>
            <c:idx val="2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1300-479F-8FCB-FAC66B338684}"/>
              </c:ext>
            </c:extLst>
          </c:dPt>
          <c:dPt>
            <c:idx val="3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1300-479F-8FCB-FAC66B338684}"/>
              </c:ext>
            </c:extLst>
          </c:dPt>
          <c:dPt>
            <c:idx val="4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1300-479F-8FCB-FAC66B338684}"/>
              </c:ext>
            </c:extLst>
          </c:dPt>
          <c:dPt>
            <c:idx val="5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1300-479F-8FCB-FAC66B338684}"/>
              </c:ext>
            </c:extLst>
          </c:dPt>
          <c:dPt>
            <c:idx val="6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1300-479F-8FCB-FAC66B338684}"/>
              </c:ext>
            </c:extLst>
          </c:dPt>
          <c:dPt>
            <c:idx val="7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1300-479F-8FCB-FAC66B338684}"/>
              </c:ext>
            </c:extLst>
          </c:dPt>
          <c:dPt>
            <c:idx val="8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1300-479F-8FCB-FAC66B338684}"/>
              </c:ext>
            </c:extLst>
          </c:dPt>
          <c:dPt>
            <c:idx val="9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1300-479F-8FCB-FAC66B338684}"/>
              </c:ext>
            </c:extLst>
          </c:dPt>
          <c:dPt>
            <c:idx val="10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1300-479F-8FCB-FAC66B338684}"/>
              </c:ext>
            </c:extLst>
          </c:dPt>
          <c:dPt>
            <c:idx val="11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1300-479F-8FCB-FAC66B338684}"/>
              </c:ext>
            </c:extLst>
          </c:dPt>
          <c:dPt>
            <c:idx val="12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1300-479F-8FCB-FAC66B338684}"/>
              </c:ext>
            </c:extLst>
          </c:dPt>
          <c:dPt>
            <c:idx val="13"/>
            <c:marker>
              <c:spPr>
                <a:solidFill>
                  <a:schemeClr val="tx1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spPr>
              <a:ln w="28575">
                <a:solidFill>
                  <a:sysClr val="windowText" lastClr="000000">
                    <a:alpha val="0"/>
                  </a:sys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E-1300-479F-8FCB-FAC66B338684}"/>
              </c:ext>
            </c:extLst>
          </c:dPt>
          <c:dPt>
            <c:idx val="14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1300-479F-8FCB-FAC66B338684}"/>
              </c:ext>
            </c:extLst>
          </c:dPt>
          <c:dPt>
            <c:idx val="15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1300-479F-8FCB-FAC66B338684}"/>
              </c:ext>
            </c:extLst>
          </c:dPt>
          <c:dPt>
            <c:idx val="16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1300-479F-8FCB-FAC66B338684}"/>
              </c:ext>
            </c:extLst>
          </c:dPt>
          <c:dPt>
            <c:idx val="17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1300-479F-8FCB-FAC66B338684}"/>
              </c:ext>
            </c:extLst>
          </c:dPt>
          <c:dPt>
            <c:idx val="18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1300-479F-8FCB-FAC66B338684}"/>
              </c:ext>
            </c:extLst>
          </c:dPt>
          <c:dPt>
            <c:idx val="19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1300-479F-8FCB-FAC66B338684}"/>
              </c:ext>
            </c:extLst>
          </c:dPt>
          <c:dPt>
            <c:idx val="20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spPr>
              <a:ln w="28575">
                <a:solidFill>
                  <a:sysClr val="windowText" lastClr="000000">
                    <a:alpha val="0"/>
                  </a:sysClr>
                </a:solidFill>
              </a:ln>
            </c:spPr>
            <c:extLst>
              <c:ext xmlns:c16="http://schemas.microsoft.com/office/drawing/2014/chart" uri="{C3380CC4-5D6E-409C-BE32-E72D297353CC}">
                <c16:uniqueId val="{00000016-1300-479F-8FCB-FAC66B338684}"/>
              </c:ext>
            </c:extLst>
          </c:dPt>
          <c:dPt>
            <c:idx val="21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1300-479F-8FCB-FAC66B338684}"/>
              </c:ext>
            </c:extLst>
          </c:dPt>
          <c:dPt>
            <c:idx val="22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1300-479F-8FCB-FAC66B338684}"/>
              </c:ext>
            </c:extLst>
          </c:dPt>
          <c:dPt>
            <c:idx val="23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1300-479F-8FCB-FAC66B338684}"/>
              </c:ext>
            </c:extLst>
          </c:dPt>
          <c:dPt>
            <c:idx val="24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A-1300-479F-8FCB-FAC66B338684}"/>
              </c:ext>
            </c:extLst>
          </c:dPt>
          <c:dPt>
            <c:idx val="25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B-1300-479F-8FCB-FAC66B338684}"/>
              </c:ext>
            </c:extLst>
          </c:dPt>
          <c:dPt>
            <c:idx val="26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C-1300-479F-8FCB-FAC66B338684}"/>
              </c:ext>
            </c:extLst>
          </c:dPt>
          <c:dPt>
            <c:idx val="27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spPr>
              <a:ln w="28575">
                <a:solidFill>
                  <a:sysClr val="windowText" lastClr="000000">
                    <a:alpha val="0"/>
                  </a:sysClr>
                </a:solidFill>
              </a:ln>
            </c:spPr>
            <c:extLst>
              <c:ext xmlns:c16="http://schemas.microsoft.com/office/drawing/2014/chart" uri="{C3380CC4-5D6E-409C-BE32-E72D297353CC}">
                <c16:uniqueId val="{0000001E-1300-479F-8FCB-FAC66B338684}"/>
              </c:ext>
            </c:extLst>
          </c:dPt>
          <c:dPt>
            <c:idx val="28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F-1300-479F-8FCB-FAC66B338684}"/>
              </c:ext>
            </c:extLst>
          </c:dPt>
          <c:dPt>
            <c:idx val="29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0-1300-479F-8FCB-FAC66B338684}"/>
              </c:ext>
            </c:extLst>
          </c:dPt>
          <c:dPt>
            <c:idx val="30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1-1300-479F-8FCB-FAC66B338684}"/>
              </c:ext>
            </c:extLst>
          </c:dPt>
          <c:dPt>
            <c:idx val="31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2-1300-479F-8FCB-FAC66B338684}"/>
              </c:ext>
            </c:extLst>
          </c:dPt>
          <c:dPt>
            <c:idx val="32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1300-479F-8FCB-FAC66B338684}"/>
              </c:ext>
            </c:extLst>
          </c:dPt>
          <c:dPt>
            <c:idx val="33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4-1300-479F-8FCB-FAC66B338684}"/>
              </c:ext>
            </c:extLst>
          </c:dPt>
          <c:dPt>
            <c:idx val="34"/>
            <c:marker>
              <c:spPr>
                <a:solidFill>
                  <a:sysClr val="windowText" lastClr="000000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5-1300-479F-8FCB-FAC66B338684}"/>
              </c:ext>
            </c:extLst>
          </c:dPt>
          <c:xVal>
            <c:numRef>
              <c:f>Sheet1!$A$2:$A$36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Sheet1!$B$2:$B$36</c:f>
              <c:numCache>
                <c:formatCode>General</c:formatCode>
                <c:ptCount val="35"/>
                <c:pt idx="0">
                  <c:v>50</c:v>
                </c:pt>
                <c:pt idx="1">
                  <c:v>55</c:v>
                </c:pt>
                <c:pt idx="2">
                  <c:v>34</c:v>
                </c:pt>
                <c:pt idx="3">
                  <c:v>30</c:v>
                </c:pt>
                <c:pt idx="4">
                  <c:v>35</c:v>
                </c:pt>
                <c:pt idx="5">
                  <c:v>44</c:v>
                </c:pt>
                <c:pt idx="6">
                  <c:v>32</c:v>
                </c:pt>
                <c:pt idx="7">
                  <c:v>28</c:v>
                </c:pt>
                <c:pt idx="8">
                  <c:v>28</c:v>
                </c:pt>
                <c:pt idx="9">
                  <c:v>40</c:v>
                </c:pt>
                <c:pt idx="10">
                  <c:v>20</c:v>
                </c:pt>
                <c:pt idx="11">
                  <c:v>34</c:v>
                </c:pt>
                <c:pt idx="12">
                  <c:v>28</c:v>
                </c:pt>
                <c:pt idx="13">
                  <c:v>32</c:v>
                </c:pt>
                <c:pt idx="14">
                  <c:v>61</c:v>
                </c:pt>
                <c:pt idx="15">
                  <c:v>72</c:v>
                </c:pt>
                <c:pt idx="16">
                  <c:v>62</c:v>
                </c:pt>
                <c:pt idx="17">
                  <c:v>64</c:v>
                </c:pt>
                <c:pt idx="18">
                  <c:v>61</c:v>
                </c:pt>
                <c:pt idx="19">
                  <c:v>84</c:v>
                </c:pt>
                <c:pt idx="20">
                  <c:v>76</c:v>
                </c:pt>
                <c:pt idx="21">
                  <c:v>98</c:v>
                </c:pt>
                <c:pt idx="22">
                  <c:v>102</c:v>
                </c:pt>
                <c:pt idx="23">
                  <c:v>86</c:v>
                </c:pt>
                <c:pt idx="24">
                  <c:v>87</c:v>
                </c:pt>
                <c:pt idx="25">
                  <c:v>92</c:v>
                </c:pt>
                <c:pt idx="26">
                  <c:v>101</c:v>
                </c:pt>
                <c:pt idx="27">
                  <c:v>94</c:v>
                </c:pt>
                <c:pt idx="28">
                  <c:v>96</c:v>
                </c:pt>
                <c:pt idx="29">
                  <c:v>101</c:v>
                </c:pt>
                <c:pt idx="30">
                  <c:v>84</c:v>
                </c:pt>
                <c:pt idx="31">
                  <c:v>74</c:v>
                </c:pt>
                <c:pt idx="32">
                  <c:v>73</c:v>
                </c:pt>
                <c:pt idx="33">
                  <c:v>84</c:v>
                </c:pt>
                <c:pt idx="34">
                  <c:v>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6-1300-479F-8FCB-FAC66B338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046080"/>
        <c:axId val="92048000"/>
      </c:scatterChart>
      <c:valAx>
        <c:axId val="92046080"/>
        <c:scaling>
          <c:orientation val="minMax"/>
          <c:max val="3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b="1"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rPr>
                  <a:t>Days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9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2048000"/>
        <c:crosses val="autoZero"/>
        <c:crossBetween val="midCat"/>
      </c:valAx>
      <c:valAx>
        <c:axId val="92048000"/>
        <c:scaling>
          <c:orientation val="minMax"/>
          <c:max val="12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>
                    <a:latin typeface="Times New Roman" pitchFamily="18" charset="0"/>
                    <a:cs typeface="Times New Roman" pitchFamily="18" charset="0"/>
                  </a:rPr>
                  <a:t>Seconds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9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2046080"/>
        <c:crosses val="autoZero"/>
        <c:crossBetween val="midCat"/>
        <c:majorUnit val="20"/>
      </c:valAx>
      <c:spPr>
        <a:solidFill>
          <a:srgbClr val="66FFCC"/>
        </a:solidFill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710739282589676E-2"/>
          <c:y val="0.11827461185995819"/>
          <c:w val="0.88374644575678041"/>
          <c:h val="0.7638144490413273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13"/>
            <c:bubble3D val="0"/>
            <c:spPr>
              <a:ln w="28575">
                <a:solidFill>
                  <a:schemeClr val="tx1">
                    <a:alpha val="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4C6-4766-A896-2C097C432A38}"/>
              </c:ext>
            </c:extLst>
          </c:dPt>
          <c:dPt>
            <c:idx val="21"/>
            <c:bubble3D val="0"/>
            <c:spPr>
              <a:ln w="28575">
                <a:solidFill>
                  <a:schemeClr val="tx1">
                    <a:alpha val="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4C6-4766-A896-2C097C432A38}"/>
              </c:ext>
            </c:extLst>
          </c:dPt>
          <c:dPt>
            <c:idx val="27"/>
            <c:bubble3D val="0"/>
            <c:spPr>
              <a:ln w="28575">
                <a:solidFill>
                  <a:schemeClr val="tx1">
                    <a:alpha val="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4C6-4766-A896-2C097C432A38}"/>
              </c:ext>
            </c:extLst>
          </c:dPt>
          <c:xVal>
            <c:numRef>
              <c:f>Sheet1!$A$2:$A$36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Sheet1!$B$2:$B$36</c:f>
              <c:numCache>
                <c:formatCode>General</c:formatCode>
                <c:ptCount val="35"/>
                <c:pt idx="0">
                  <c:v>24</c:v>
                </c:pt>
                <c:pt idx="1">
                  <c:v>22</c:v>
                </c:pt>
                <c:pt idx="2">
                  <c:v>20</c:v>
                </c:pt>
                <c:pt idx="3">
                  <c:v>27</c:v>
                </c:pt>
                <c:pt idx="4">
                  <c:v>18</c:v>
                </c:pt>
                <c:pt idx="5">
                  <c:v>24</c:v>
                </c:pt>
                <c:pt idx="6">
                  <c:v>16</c:v>
                </c:pt>
                <c:pt idx="7">
                  <c:v>18</c:v>
                </c:pt>
                <c:pt idx="8">
                  <c:v>14</c:v>
                </c:pt>
                <c:pt idx="9">
                  <c:v>20</c:v>
                </c:pt>
                <c:pt idx="10">
                  <c:v>17</c:v>
                </c:pt>
                <c:pt idx="11">
                  <c:v>24</c:v>
                </c:pt>
                <c:pt idx="12">
                  <c:v>26</c:v>
                </c:pt>
                <c:pt idx="13">
                  <c:v>21</c:v>
                </c:pt>
                <c:pt idx="14">
                  <c:v>12</c:v>
                </c:pt>
                <c:pt idx="15">
                  <c:v>14</c:v>
                </c:pt>
                <c:pt idx="16">
                  <c:v>9</c:v>
                </c:pt>
                <c:pt idx="17">
                  <c:v>11</c:v>
                </c:pt>
                <c:pt idx="18">
                  <c:v>16</c:v>
                </c:pt>
                <c:pt idx="19">
                  <c:v>18</c:v>
                </c:pt>
                <c:pt idx="20">
                  <c:v>13</c:v>
                </c:pt>
                <c:pt idx="21">
                  <c:v>18</c:v>
                </c:pt>
                <c:pt idx="22">
                  <c:v>13</c:v>
                </c:pt>
                <c:pt idx="23">
                  <c:v>24</c:v>
                </c:pt>
                <c:pt idx="24">
                  <c:v>23</c:v>
                </c:pt>
                <c:pt idx="25">
                  <c:v>22</c:v>
                </c:pt>
                <c:pt idx="26">
                  <c:v>19</c:v>
                </c:pt>
                <c:pt idx="27">
                  <c:v>16</c:v>
                </c:pt>
                <c:pt idx="28">
                  <c:v>11</c:v>
                </c:pt>
                <c:pt idx="29">
                  <c:v>15</c:v>
                </c:pt>
                <c:pt idx="30">
                  <c:v>6</c:v>
                </c:pt>
                <c:pt idx="31">
                  <c:v>11</c:v>
                </c:pt>
                <c:pt idx="32">
                  <c:v>9</c:v>
                </c:pt>
                <c:pt idx="33">
                  <c:v>14</c:v>
                </c:pt>
                <c:pt idx="34">
                  <c:v>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04C6-4766-A896-2C097C432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192768"/>
        <c:axId val="92194688"/>
      </c:scatterChart>
      <c:valAx>
        <c:axId val="92192768"/>
        <c:scaling>
          <c:orientation val="minMax"/>
          <c:max val="3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>
                    <a:latin typeface="Times New Roman" pitchFamily="18" charset="0"/>
                    <a:cs typeface="Times New Roman" pitchFamily="18" charset="0"/>
                  </a:rPr>
                  <a:t>Days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9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2194688"/>
        <c:crosses val="autoZero"/>
        <c:crossBetween val="midCat"/>
        <c:majorUnit val="5"/>
      </c:valAx>
      <c:valAx>
        <c:axId val="92194688"/>
        <c:scaling>
          <c:orientation val="minMax"/>
          <c:max val="3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>
                    <a:latin typeface="Times New Roman" pitchFamily="18" charset="0"/>
                    <a:cs typeface="Times New Roman" pitchFamily="18" charset="0"/>
                  </a:rPr>
                  <a:t>Frequency of Eye Contact</a:t>
                </a:r>
              </a:p>
            </c:rich>
          </c:tx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9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2192768"/>
        <c:crosses val="autoZero"/>
        <c:crossBetween val="midCat"/>
        <c:majorUnit val="5"/>
      </c:valAx>
      <c:spPr>
        <a:solidFill>
          <a:srgbClr val="66FFCC"/>
        </a:solidFill>
      </c:spPr>
    </c:plotArea>
    <c:plotVisOnly val="1"/>
    <c:dispBlanksAs val="gap"/>
    <c:showDLblsOverMax val="0"/>
  </c:chart>
  <c:spPr>
    <a:noFill/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0.07341</cdr:x>
      <cdr:y>0.0902</cdr:y>
    </cdr:from>
    <cdr:to>
      <cdr:x>0.23963</cdr:x>
      <cdr:y>0.12734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448733" y="287867"/>
          <a:ext cx="1016000" cy="1185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0.07203</cdr:x>
      <cdr:y>0.05306</cdr:y>
    </cdr:from>
    <cdr:to>
      <cdr:x>0.40862</cdr:x>
      <cdr:y>0.13795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440266" y="169333"/>
          <a:ext cx="2057400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Baseline</a:t>
          </a:r>
        </a:p>
      </cdr:txBody>
    </cdr:sp>
  </cdr:relSizeAnchor>
  <cdr:relSizeAnchor xmlns:cdr="http://schemas.openxmlformats.org/drawingml/2006/chartDrawing">
    <cdr:from>
      <cdr:x>0.43355</cdr:x>
      <cdr:y>0.0504</cdr:y>
    </cdr:from>
    <cdr:to>
      <cdr:x>0.60531</cdr:x>
      <cdr:y>0.12999</cdr:y>
    </cdr:to>
    <cdr:sp macro="" textlink="">
      <cdr:nvSpPr>
        <cdr:cNvPr id="4" name="Text Box 3"/>
        <cdr:cNvSpPr txBox="1"/>
      </cdr:nvSpPr>
      <cdr:spPr>
        <a:xfrm xmlns:a="http://schemas.openxmlformats.org/drawingml/2006/main">
          <a:off x="2650066" y="160867"/>
          <a:ext cx="1049867" cy="25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Times New Roman" pitchFamily="18" charset="0"/>
              <a:cs typeface="Times New Roman" pitchFamily="18" charset="0"/>
            </a:rPr>
            <a:t>Treatment</a:t>
          </a:r>
        </a:p>
      </cdr:txBody>
    </cdr:sp>
  </cdr:relSizeAnchor>
  <cdr:relSizeAnchor xmlns:cdr="http://schemas.openxmlformats.org/drawingml/2006/chartDrawing">
    <cdr:from>
      <cdr:x>0.61916</cdr:x>
      <cdr:y>0.05306</cdr:y>
    </cdr:from>
    <cdr:to>
      <cdr:x>0.78814</cdr:x>
      <cdr:y>0.12734</cdr:y>
    </cdr:to>
    <cdr:sp macro="" textlink="">
      <cdr:nvSpPr>
        <cdr:cNvPr id="6" name="Text Box 5"/>
        <cdr:cNvSpPr txBox="1"/>
      </cdr:nvSpPr>
      <cdr:spPr>
        <a:xfrm xmlns:a="http://schemas.openxmlformats.org/drawingml/2006/main">
          <a:off x="3784600" y="169333"/>
          <a:ext cx="1032933" cy="237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>
              <a:latin typeface="Times New Roman" pitchFamily="18" charset="0"/>
              <a:cs typeface="Times New Roman" pitchFamily="18" charset="0"/>
            </a:rPr>
            <a:t>Baseline</a:t>
          </a:r>
        </a:p>
      </cdr:txBody>
    </cdr:sp>
  </cdr:relSizeAnchor>
  <cdr:relSizeAnchor xmlns:cdr="http://schemas.openxmlformats.org/drawingml/2006/chartDrawing">
    <cdr:from>
      <cdr:x>0.78953</cdr:x>
      <cdr:y>0.05836</cdr:y>
    </cdr:from>
    <cdr:to>
      <cdr:x>0.96406</cdr:x>
      <cdr:y>0.12734</cdr:y>
    </cdr:to>
    <cdr:sp macro="" textlink="">
      <cdr:nvSpPr>
        <cdr:cNvPr id="7" name="Text Box 6"/>
        <cdr:cNvSpPr txBox="1"/>
      </cdr:nvSpPr>
      <cdr:spPr>
        <a:xfrm xmlns:a="http://schemas.openxmlformats.org/drawingml/2006/main">
          <a:off x="4826000" y="186267"/>
          <a:ext cx="1066800" cy="220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>
              <a:latin typeface="Times New Roman" pitchFamily="18" charset="0"/>
              <a:cs typeface="Times New Roman" pitchFamily="18" charset="0"/>
            </a:rPr>
            <a:t>Treatment</a:t>
          </a:r>
        </a:p>
      </cdr:txBody>
    </cdr:sp>
  </cdr:relSizeAnchor>
  <cdr:relSizeAnchor xmlns:cdr="http://schemas.openxmlformats.org/drawingml/2006/chartDrawing">
    <cdr:from>
      <cdr:x>0.41053</cdr:x>
      <cdr:y>0.13953</cdr:y>
    </cdr:from>
    <cdr:to>
      <cdr:x>0.41191</cdr:x>
      <cdr:y>0.89295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E1572BD4-B287-4649-B7B8-8B05A5116740}"/>
            </a:ext>
          </a:extLst>
        </cdr:cNvPr>
        <cdr:cNvCxnSpPr/>
      </cdr:nvCxnSpPr>
      <cdr:spPr>
        <a:xfrm xmlns:a="http://schemas.openxmlformats.org/drawingml/2006/main">
          <a:off x="2971800" y="676275"/>
          <a:ext cx="9990" cy="365155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0.58947</cdr:x>
      <cdr:y>0.15526</cdr:y>
    </cdr:from>
    <cdr:to>
      <cdr:x>0.59502</cdr:x>
      <cdr:y>0.91133</cdr:y>
    </cdr:to>
    <cdr:cxnSp macro="">
      <cdr:nvCxnSpPr>
        <cdr:cNvPr id="16" name="Straight Connector 15">
          <a:extLst xmlns:a="http://schemas.openxmlformats.org/drawingml/2006/main">
            <a:ext uri="{FF2B5EF4-FFF2-40B4-BE49-F238E27FC236}">
              <a16:creationId xmlns:a16="http://schemas.microsoft.com/office/drawing/2014/main" id="{E1A99F5A-8E6B-1B43-8531-A3BA4702E61B}"/>
            </a:ext>
          </a:extLst>
        </cdr:cNvPr>
        <cdr:cNvCxnSpPr/>
      </cdr:nvCxnSpPr>
      <cdr:spPr>
        <a:xfrm xmlns:a="http://schemas.openxmlformats.org/drawingml/2006/main">
          <a:off x="4267200" y="752475"/>
          <a:ext cx="40176" cy="3664397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0.76842</cdr:x>
      <cdr:y>0.13953</cdr:y>
    </cdr:from>
    <cdr:to>
      <cdr:x>0.77396</cdr:x>
      <cdr:y>0.89294</cdr:y>
    </cdr:to>
    <cdr:cxnSp macro="">
      <cdr:nvCxnSpPr>
        <cdr:cNvPr id="23" name="Straight Connector 22">
          <a:extLst xmlns:a="http://schemas.openxmlformats.org/drawingml/2006/main">
            <a:ext uri="{FF2B5EF4-FFF2-40B4-BE49-F238E27FC236}">
              <a16:creationId xmlns:a16="http://schemas.microsoft.com/office/drawing/2014/main" id="{2647076E-423D-6845-B179-85B18B0AF780}"/>
            </a:ext>
          </a:extLst>
        </cdr:cNvPr>
        <cdr:cNvCxnSpPr/>
      </cdr:nvCxnSpPr>
      <cdr:spPr>
        <a:xfrm xmlns:a="http://schemas.openxmlformats.org/drawingml/2006/main">
          <a:off x="5562600" y="676275"/>
          <a:ext cx="40104" cy="3651506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0.42708</cdr:x>
      <cdr:y>0.11864</cdr:y>
    </cdr:from>
    <cdr:to>
      <cdr:x>0.43142</cdr:x>
      <cdr:y>0.87505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8D786BAB-EC8E-B04D-973B-8821F86A17F0}"/>
            </a:ext>
          </a:extLst>
        </cdr:cNvPr>
        <cdr:cNvCxnSpPr/>
      </cdr:nvCxnSpPr>
      <cdr:spPr>
        <a:xfrm xmlns:a="http://schemas.openxmlformats.org/drawingml/2006/main">
          <a:off x="3124200" y="533400"/>
          <a:ext cx="31748" cy="3400668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0.625</cdr:x>
      <cdr:y>0.13559</cdr:y>
    </cdr:from>
    <cdr:to>
      <cdr:x>0.6308</cdr:x>
      <cdr:y>0.88431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006241F9-A6A0-EF45-B5FB-EEBBD817A744}"/>
            </a:ext>
          </a:extLst>
        </cdr:cNvPr>
        <cdr:cNvCxnSpPr/>
      </cdr:nvCxnSpPr>
      <cdr:spPr>
        <a:xfrm xmlns:a="http://schemas.openxmlformats.org/drawingml/2006/main">
          <a:off x="4572000" y="609600"/>
          <a:ext cx="42429" cy="3366095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0.79167</cdr:x>
      <cdr:y>0.11864</cdr:y>
    </cdr:from>
    <cdr:to>
      <cdr:x>0.79747</cdr:x>
      <cdr:y>0.88274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2C451A4F-C82A-3F4D-9960-D712B1C6B310}"/>
            </a:ext>
          </a:extLst>
        </cdr:cNvPr>
        <cdr:cNvCxnSpPr/>
      </cdr:nvCxnSpPr>
      <cdr:spPr>
        <a:xfrm xmlns:a="http://schemas.openxmlformats.org/drawingml/2006/main">
          <a:off x="5791200" y="533400"/>
          <a:ext cx="42428" cy="343524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0.13117</cdr:x>
      <cdr:y>0.01587</cdr:y>
    </cdr:from>
    <cdr:to>
      <cdr:x>0.43364</cdr:x>
      <cdr:y>0.03704</cdr:y>
    </cdr:to>
    <cdr:sp macro="" textlink="">
      <cdr:nvSpPr>
        <cdr:cNvPr id="10" name="Text Box 9"/>
        <cdr:cNvSpPr txBox="1"/>
      </cdr:nvSpPr>
      <cdr:spPr>
        <a:xfrm xmlns:a="http://schemas.openxmlformats.org/drawingml/2006/main">
          <a:off x="719667" y="50800"/>
          <a:ext cx="1659466" cy="67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0.13478</cdr:x>
      <cdr:y>0</cdr:y>
    </cdr:from>
    <cdr:to>
      <cdr:x>0.42319</cdr:x>
      <cdr:y>0.05641</cdr:y>
    </cdr:to>
    <cdr:sp macro="" textlink="">
      <cdr:nvSpPr>
        <cdr:cNvPr id="11" name="Text Box 10"/>
        <cdr:cNvSpPr txBox="1"/>
      </cdr:nvSpPr>
      <cdr:spPr>
        <a:xfrm xmlns:a="http://schemas.openxmlformats.org/drawingml/2006/main">
          <a:off x="787399" y="-2319867"/>
          <a:ext cx="1684867" cy="1862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>
              <a:latin typeface="Times New Roman" pitchFamily="18" charset="0"/>
              <a:cs typeface="Times New Roman" pitchFamily="18" charset="0"/>
            </a:rPr>
            <a:t>Baseline</a:t>
          </a:r>
        </a:p>
      </cdr:txBody>
    </cdr:sp>
  </cdr:relSizeAnchor>
  <cdr:relSizeAnchor xmlns:cdr="http://schemas.openxmlformats.org/drawingml/2006/chartDrawing">
    <cdr:from>
      <cdr:x>0.42319</cdr:x>
      <cdr:y>0</cdr:y>
    </cdr:from>
    <cdr:to>
      <cdr:x>0.62319</cdr:x>
      <cdr:y>0.06667</cdr:y>
    </cdr:to>
    <cdr:sp macro="" textlink="">
      <cdr:nvSpPr>
        <cdr:cNvPr id="12" name="Text Box 11"/>
        <cdr:cNvSpPr txBox="1"/>
      </cdr:nvSpPr>
      <cdr:spPr>
        <a:xfrm xmlns:a="http://schemas.openxmlformats.org/drawingml/2006/main">
          <a:off x="2472268" y="0"/>
          <a:ext cx="1168400" cy="220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0.42609</cdr:x>
      <cdr:y>0</cdr:y>
    </cdr:from>
    <cdr:to>
      <cdr:x>0.62464</cdr:x>
      <cdr:y>0.06923</cdr:y>
    </cdr:to>
    <cdr:sp macro="" textlink="">
      <cdr:nvSpPr>
        <cdr:cNvPr id="13" name="Text Box 12"/>
        <cdr:cNvSpPr txBox="1"/>
      </cdr:nvSpPr>
      <cdr:spPr>
        <a:xfrm xmlns:a="http://schemas.openxmlformats.org/drawingml/2006/main">
          <a:off x="2489200" y="0"/>
          <a:ext cx="1159933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>
              <a:latin typeface="Times New Roman" pitchFamily="18" charset="0"/>
              <a:cs typeface="Times New Roman" pitchFamily="18" charset="0"/>
            </a:rPr>
            <a:t>Treatment</a:t>
          </a:r>
        </a:p>
      </cdr:txBody>
    </cdr:sp>
  </cdr:relSizeAnchor>
  <cdr:relSizeAnchor xmlns:cdr="http://schemas.openxmlformats.org/drawingml/2006/chartDrawing">
    <cdr:from>
      <cdr:x>0.62319</cdr:x>
      <cdr:y>0</cdr:y>
    </cdr:from>
    <cdr:to>
      <cdr:x>0.78696</cdr:x>
      <cdr:y>0.06667</cdr:y>
    </cdr:to>
    <cdr:sp macro="" textlink="">
      <cdr:nvSpPr>
        <cdr:cNvPr id="14" name="Text Box 13"/>
        <cdr:cNvSpPr txBox="1"/>
      </cdr:nvSpPr>
      <cdr:spPr>
        <a:xfrm xmlns:a="http://schemas.openxmlformats.org/drawingml/2006/main">
          <a:off x="3640667" y="0"/>
          <a:ext cx="956733" cy="220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0.62174</cdr:x>
      <cdr:y>0</cdr:y>
    </cdr:from>
    <cdr:to>
      <cdr:x>0.7913</cdr:x>
      <cdr:y>0.07436</cdr:y>
    </cdr:to>
    <cdr:sp macro="" textlink="">
      <cdr:nvSpPr>
        <cdr:cNvPr id="15" name="Text Box 14"/>
        <cdr:cNvSpPr txBox="1"/>
      </cdr:nvSpPr>
      <cdr:spPr>
        <a:xfrm xmlns:a="http://schemas.openxmlformats.org/drawingml/2006/main">
          <a:off x="3632200" y="0"/>
          <a:ext cx="990600" cy="2455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 i="0">
              <a:latin typeface="Times New Roman" pitchFamily="18" charset="0"/>
              <a:cs typeface="Times New Roman" pitchFamily="18" charset="0"/>
            </a:rPr>
            <a:t>Baseline</a:t>
          </a:r>
        </a:p>
      </cdr:txBody>
    </cdr:sp>
  </cdr:relSizeAnchor>
  <cdr:relSizeAnchor xmlns:cdr="http://schemas.openxmlformats.org/drawingml/2006/chartDrawing">
    <cdr:from>
      <cdr:x>0.78696</cdr:x>
      <cdr:y>0</cdr:y>
    </cdr:from>
    <cdr:to>
      <cdr:x>0.96667</cdr:x>
      <cdr:y>0.07179</cdr:y>
    </cdr:to>
    <cdr:sp macro="" textlink="">
      <cdr:nvSpPr>
        <cdr:cNvPr id="16" name="Text Box 15"/>
        <cdr:cNvSpPr txBox="1"/>
      </cdr:nvSpPr>
      <cdr:spPr>
        <a:xfrm xmlns:a="http://schemas.openxmlformats.org/drawingml/2006/main">
          <a:off x="4597400" y="0"/>
          <a:ext cx="1049867" cy="237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>
              <a:latin typeface="Times New Roman" pitchFamily="18" charset="0"/>
              <a:cs typeface="Times New Roman" pitchFamily="18" charset="0"/>
            </a:rPr>
            <a:t>Treatment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E1F57CF-5006-4149-8171-A887BFFDB11B}" type="datetimeFigureOut">
              <a:rPr lang="en-US" smtClean="0"/>
              <a:t>2/27/20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F59A0CC-EC74-4FC2-A9A6-D1E53437673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228600"/>
            <a:ext cx="5257800" cy="963168"/>
          </a:xfrm>
        </p:spPr>
        <p:txBody>
          <a:bodyPr/>
          <a:lstStyle/>
          <a:p>
            <a:pPr algn="ctr"/>
            <a:r>
              <a:rPr lang="en-US" b="0" cap="none" dirty="0"/>
              <a:t> Look Me in the Eye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4648200"/>
            <a:ext cx="5114778" cy="1101248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Susie Sample</a:t>
            </a:r>
          </a:p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Eye Contact</a:t>
            </a:r>
          </a:p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Positive Reinforcement</a:t>
            </a:r>
          </a:p>
        </p:txBody>
      </p:sp>
      <p:pic>
        <p:nvPicPr>
          <p:cNvPr id="1026" name="Picture 2" descr="http://t1.gstatic.com/images?q=tbn:ANd9GcRduKyJOAJo2FfcQkPyp1qAXBCdQuLhrrywY6iDPkhgiAly1yHnX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1295400"/>
            <a:ext cx="4953000" cy="315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is similar to the introduction paragraph in your paper. Give a brief overview of the behavior and treatment plan.</a:t>
            </a:r>
          </a:p>
        </p:txBody>
      </p:sp>
    </p:spTree>
    <p:extLst>
      <p:ext uri="{BB962C8B-B14F-4D97-AF65-F5344CB8AC3E}">
        <p14:creationId xmlns:p14="http://schemas.microsoft.com/office/powerpoint/2010/main" val="48263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Literature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Eye contact is cultural (</a:t>
            </a:r>
            <a:r>
              <a:rPr lang="en-US" sz="2000" dirty="0" err="1"/>
              <a:t>Aronsonet</a:t>
            </a:r>
            <a:r>
              <a:rPr lang="en-US" sz="2000" dirty="0"/>
              <a:t> al., 2010). 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Eye contact is an essential part of a conversation (Richardson, Dale, &amp; Kirkham, 2007).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Poor eye contact may give wrong impressions such as little respect for the speaker (Amerikaner, 1980). 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Eye movements can inform the recipient whose turn it is to talk along with hand gestures and other forms of communicating (Richardson et al.).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Individuals with Autism often fear society and are able to maintain eye contact. Positive Reinforcement was used to modify the behavior deficit (Baker &amp; </a:t>
            </a:r>
            <a:r>
              <a:rPr lang="en-US" sz="2000" dirty="0" err="1"/>
              <a:t>Edelmann</a:t>
            </a:r>
            <a:r>
              <a:rPr lang="en-US" sz="2000" dirty="0"/>
              <a:t>, 2002; </a:t>
            </a:r>
            <a:r>
              <a:rPr lang="en-US" sz="2000" dirty="0" err="1"/>
              <a:t>Tetreault</a:t>
            </a:r>
            <a:r>
              <a:rPr lang="en-US" sz="2000" dirty="0"/>
              <a:t> &amp; </a:t>
            </a:r>
            <a:r>
              <a:rPr lang="en-US" sz="2000" dirty="0" err="1"/>
              <a:t>Lerman</a:t>
            </a:r>
            <a:r>
              <a:rPr lang="en-US" sz="2000" dirty="0"/>
              <a:t>, 2010).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Baseline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300" b="1" dirty="0"/>
              <a:t>Target Behavior Definition</a:t>
            </a:r>
            <a:r>
              <a:rPr lang="en-US" sz="2300" dirty="0"/>
              <a:t>: Eye contact for this observation was defined as the ability to look at the other person while speaking and listening in a conversation.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b="1" dirty="0"/>
              <a:t>Observation Process</a:t>
            </a:r>
            <a:r>
              <a:rPr lang="en-US" sz="2300" dirty="0"/>
              <a:t>: The observer was the person speaking with the subject, for she could observe the focus of the eye. </a:t>
            </a:r>
          </a:p>
          <a:p>
            <a:pPr>
              <a:spcAft>
                <a:spcPts val="600"/>
              </a:spcAft>
            </a:pPr>
            <a:r>
              <a:rPr lang="en-US" sz="2300" dirty="0"/>
              <a:t>The behavior was observed and recorded for two weeks. </a:t>
            </a:r>
          </a:p>
          <a:p>
            <a:pPr>
              <a:spcAft>
                <a:spcPts val="600"/>
              </a:spcAft>
            </a:pPr>
            <a:r>
              <a:rPr lang="en-US" sz="2300" dirty="0"/>
              <a:t>The observation was unstructured and the subject did not know when she was observed during the conversation. </a:t>
            </a:r>
          </a:p>
          <a:p>
            <a:pPr>
              <a:spcAft>
                <a:spcPts val="600"/>
              </a:spcAft>
            </a:pPr>
            <a:r>
              <a:rPr lang="en-US" sz="2300" dirty="0"/>
              <a:t>The observer recorded the duration and frequency of the behavior deficit. </a:t>
            </a:r>
          </a:p>
          <a:p>
            <a:pPr>
              <a:spcAft>
                <a:spcPts val="600"/>
              </a:spcAft>
            </a:pPr>
            <a:r>
              <a:rPr lang="en-US" sz="2300" dirty="0"/>
              <a:t>The behavior of eye contact was recorded once a day during a conversation for precisely five minutes.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b="1" dirty="0"/>
              <a:t>Dimensions Recorded</a:t>
            </a:r>
            <a:r>
              <a:rPr lang="en-US" sz="2300" dirty="0"/>
              <a:t>: </a:t>
            </a:r>
          </a:p>
          <a:p>
            <a:pPr>
              <a:spcAft>
                <a:spcPts val="600"/>
              </a:spcAft>
            </a:pPr>
            <a:r>
              <a:rPr lang="en-US" sz="2300" dirty="0"/>
              <a:t>The duration was how long the subject could maintain eye contact with the observer. </a:t>
            </a:r>
          </a:p>
          <a:p>
            <a:pPr>
              <a:spcAft>
                <a:spcPts val="600"/>
              </a:spcAft>
            </a:pPr>
            <a:r>
              <a:rPr lang="en-US" sz="2300" dirty="0"/>
              <a:t>The frequency was how many times the subject lost focus and looked somewhere other than at the observer. 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Baseline Phase Graph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1752599"/>
          <a:ext cx="6553200" cy="4191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7" name="Text Box 5"/>
          <p:cNvSpPr txBox="1">
            <a:spLocks noChangeArrowheads="1"/>
          </p:cNvSpPr>
          <p:nvPr/>
        </p:nvSpPr>
        <p:spPr bwMode="auto">
          <a:xfrm>
            <a:off x="1295400" y="5791200"/>
            <a:ext cx="5503862" cy="3222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Days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Figure 1.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Duration of Eye Contact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Text Box 4"/>
          <p:cNvSpPr txBox="1">
            <a:spLocks noChangeArrowheads="1"/>
          </p:cNvSpPr>
          <p:nvPr/>
        </p:nvSpPr>
        <p:spPr bwMode="auto">
          <a:xfrm>
            <a:off x="304800" y="2209800"/>
            <a:ext cx="431800" cy="3200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Duration of Eye Contact in Seconds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239000" cy="1143000"/>
          </a:xfrm>
        </p:spPr>
        <p:txBody>
          <a:bodyPr/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Baseline Phase Graph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828800"/>
          <a:ext cx="6223000" cy="417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57200" y="2590800"/>
            <a:ext cx="430887" cy="261385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Frequency of Eye Contact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524000" y="5943600"/>
            <a:ext cx="5257800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Days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Figure 2.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Frequency of Eye Contact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Treatment for Deficit of Eye 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/>
              <a:t>Treatment Method</a:t>
            </a:r>
            <a:r>
              <a:rPr lang="en-US" dirty="0"/>
              <a:t>: positive reinforcement. </a:t>
            </a:r>
          </a:p>
          <a:p>
            <a:pPr>
              <a:spcAft>
                <a:spcPts val="600"/>
              </a:spcAft>
            </a:pPr>
            <a:r>
              <a:rPr lang="en-US" dirty="0"/>
              <a:t>Facial gratification and verbal praise were used as the positive reinforcers in the treatment phase. </a:t>
            </a:r>
          </a:p>
          <a:p>
            <a:pPr>
              <a:spcAft>
                <a:spcPts val="600"/>
              </a:spcAft>
            </a:pPr>
            <a:r>
              <a:rPr lang="en-US" dirty="0"/>
              <a:t>The schedule of positive reinforcement used was continuous reinforcement. This was implemented by the observer responding to each occurrence of eye contact.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dirty="0"/>
              <a:t>Research Design</a:t>
            </a:r>
            <a:r>
              <a:rPr lang="en-US" dirty="0"/>
              <a:t>: A-B-A-B reversal design. </a:t>
            </a:r>
          </a:p>
          <a:p>
            <a:pPr>
              <a:spcAft>
                <a:spcPts val="600"/>
              </a:spcAft>
            </a:pPr>
            <a:r>
              <a:rPr lang="en-US" dirty="0"/>
              <a:t>The graph shows the initial week of baseline observation, the first week of treatment, the return to baseline, and the second week of treatment to show the completed A-B-A-B reversal design.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3886200" algn="l"/>
              </a:tabLst>
            </a:pPr>
            <a:r>
              <a:rPr lang="en-US" dirty="0"/>
              <a:t>R</a:t>
            </a:r>
            <a:r>
              <a:rPr lang="en-US" cap="none" dirty="0"/>
              <a:t>esults of the </a:t>
            </a:r>
            <a:br>
              <a:rPr lang="en-US" cap="none" dirty="0"/>
            </a:br>
            <a:r>
              <a:rPr lang="en-US" cap="none" dirty="0"/>
              <a:t>Eye Contact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Positive Reinforcement appeared to be effective in increasing the duration of the participant’s eye contact.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During the second baseline, duration did not return to the original level, but actually increased.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For the second treatment period, duration stayed high.</a:t>
            </a:r>
          </a:p>
          <a:p>
            <a:pPr>
              <a:spcAft>
                <a:spcPts val="600"/>
              </a:spcAft>
            </a:pPr>
            <a:r>
              <a:rPr lang="en-US" dirty="0"/>
              <a:t>Positive Reinforcement appeared to be effective in decreasing the frequency of times the participant broke eye contact with the speaker.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During the second baseline, frequency seemed to begin to return to original level.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For the second treatment period, frequency of looking away continued to decline.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9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Treatment Phase Graph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5099465"/>
              </p:ext>
            </p:extLst>
          </p:nvPr>
        </p:nvGraphicFramePr>
        <p:xfrm>
          <a:off x="533400" y="1524000"/>
          <a:ext cx="7239000" cy="4703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6490900"/>
            <a:ext cx="25834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Figure 3.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Duration of Eye Contact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Treatment Phase Graph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489667"/>
              </p:ext>
            </p:extLst>
          </p:nvPr>
        </p:nvGraphicFramePr>
        <p:xfrm>
          <a:off x="457200" y="1600200"/>
          <a:ext cx="7315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Figure 2.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Frequency of Eye Contact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cap="none" dirty="0">
                <a:latin typeface="Times New Roman" pitchFamily="18" charset="0"/>
                <a:cs typeface="Times New Roman" pitchFamily="18" charset="0"/>
              </a:rPr>
              <a:t>Limitations and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observer should not know the subject recording the behavior, for the subject may have maintained eye contact because she wanted her friend’s approval of the behavior. </a:t>
            </a:r>
          </a:p>
          <a:p>
            <a:pPr>
              <a:spcAft>
                <a:spcPts val="600"/>
              </a:spcAft>
            </a:pPr>
            <a:r>
              <a:rPr lang="en-US" dirty="0"/>
              <a:t>Also, it may help the behavior to last longer if the subject did not know she was being recorded. </a:t>
            </a:r>
          </a:p>
          <a:p>
            <a:pPr>
              <a:spcAft>
                <a:spcPts val="600"/>
              </a:spcAft>
            </a:pPr>
            <a:r>
              <a:rPr lang="en-US" dirty="0"/>
              <a:t>The subject should be recorded during conversation with different individuals in order to discover if the target behavior was generalized to all conversations including conversations with strangers.</a:t>
            </a:r>
          </a:p>
          <a:p>
            <a:pPr>
              <a:spcAft>
                <a:spcPts val="600"/>
              </a:spcAft>
            </a:pPr>
            <a:r>
              <a:rPr lang="en-US" dirty="0"/>
              <a:t>The experiment should last longer so that ABAB trends could be more confirmed.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>
                <a:latin typeface="Times New Roman" pitchFamily="18" charset="0"/>
                <a:cs typeface="Times New Roman" pitchFamily="18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spcAft>
                <a:spcPts val="600"/>
              </a:spcAft>
              <a:buNone/>
            </a:pPr>
            <a:r>
              <a:rPr lang="en-US" sz="2300" dirty="0"/>
              <a:t>Amerikaner, M. (1980). Self-disclosure: A study of verbal and </a:t>
            </a:r>
            <a:r>
              <a:rPr lang="en-US" sz="2300" dirty="0" err="1"/>
              <a:t>coverbal</a:t>
            </a:r>
            <a:r>
              <a:rPr lang="en-US" sz="2300" dirty="0"/>
              <a:t> intimacy. </a:t>
            </a:r>
            <a:r>
              <a:rPr lang="en-US" sz="2300" i="1" dirty="0"/>
              <a:t>Journal of Psychology,</a:t>
            </a:r>
            <a:r>
              <a:rPr lang="en-US" sz="2300" dirty="0"/>
              <a:t> </a:t>
            </a:r>
            <a:r>
              <a:rPr lang="en-US" sz="2300" i="1" dirty="0"/>
              <a:t>104</a:t>
            </a:r>
            <a:r>
              <a:rPr lang="en-US" sz="2300" dirty="0"/>
              <a:t>(2), 221.</a:t>
            </a:r>
          </a:p>
          <a:p>
            <a:pPr marL="457200" indent="-457200">
              <a:spcAft>
                <a:spcPts val="600"/>
              </a:spcAft>
              <a:buNone/>
            </a:pPr>
            <a:r>
              <a:rPr lang="en-US" sz="2300" dirty="0"/>
              <a:t>Aronson, E., Wilson, T., &amp; </a:t>
            </a:r>
            <a:r>
              <a:rPr lang="en-US" sz="2300" dirty="0" err="1"/>
              <a:t>Akert</a:t>
            </a:r>
            <a:r>
              <a:rPr lang="en-US" sz="2300" dirty="0"/>
              <a:t>, R. (2010). </a:t>
            </a:r>
            <a:r>
              <a:rPr lang="en-US" sz="2300" i="1" dirty="0"/>
              <a:t>Social psychology</a:t>
            </a:r>
            <a:r>
              <a:rPr lang="en-US" sz="2300" dirty="0"/>
              <a:t> (7th ed.). Upper Saddle River, NJ: Pearson Education.</a:t>
            </a:r>
          </a:p>
          <a:p>
            <a:pPr marL="457200" indent="-457200">
              <a:spcAft>
                <a:spcPts val="600"/>
              </a:spcAft>
              <a:buNone/>
            </a:pPr>
            <a:r>
              <a:rPr lang="en-US" sz="2300" dirty="0"/>
              <a:t>Baker, S., &amp; </a:t>
            </a:r>
            <a:r>
              <a:rPr lang="en-US" sz="2300" dirty="0" err="1"/>
              <a:t>Edelmann</a:t>
            </a:r>
            <a:r>
              <a:rPr lang="en-US" sz="2300" dirty="0"/>
              <a:t>, R. (2002). Is social phobia related to lack of social skills? Duration of skill-related </a:t>
            </a:r>
            <a:r>
              <a:rPr lang="en-US" sz="2300" dirty="0" err="1"/>
              <a:t>behaviours</a:t>
            </a:r>
            <a:r>
              <a:rPr lang="en-US" sz="2300" dirty="0"/>
              <a:t> and ratings of </a:t>
            </a:r>
            <a:r>
              <a:rPr lang="en-US" sz="2300" dirty="0" err="1"/>
              <a:t>behavioural</a:t>
            </a:r>
            <a:r>
              <a:rPr lang="en-US" sz="2300" dirty="0"/>
              <a:t> adequacy. </a:t>
            </a:r>
            <a:r>
              <a:rPr lang="en-US" sz="2300" i="1" dirty="0"/>
              <a:t>British Journal of Clinical Psychology, 41</a:t>
            </a:r>
            <a:r>
              <a:rPr lang="en-US" sz="2300" dirty="0"/>
              <a:t>(3), 243-257.</a:t>
            </a:r>
          </a:p>
          <a:p>
            <a:pPr marL="457200" indent="-457200">
              <a:spcAft>
                <a:spcPts val="600"/>
              </a:spcAft>
              <a:buNone/>
            </a:pPr>
            <a:r>
              <a:rPr lang="en-US" sz="2300" dirty="0"/>
              <a:t>Richardson, D. C., Dale, R., &amp; Kirkham, N. Z. (2007). The art of conversation is coordination: Common ground and the coupling of eye movements during dialogue. </a:t>
            </a:r>
            <a:r>
              <a:rPr lang="en-US" sz="2300" i="1" dirty="0"/>
              <a:t>Psychological Science, 18</a:t>
            </a:r>
            <a:r>
              <a:rPr lang="en-US" sz="2300" dirty="0"/>
              <a:t>(5), 407-413.</a:t>
            </a:r>
          </a:p>
          <a:p>
            <a:pPr marL="457200" indent="-457200">
              <a:spcAft>
                <a:spcPts val="600"/>
              </a:spcAft>
              <a:buNone/>
            </a:pPr>
            <a:r>
              <a:rPr lang="en-US" sz="2300" dirty="0" err="1"/>
              <a:t>Tetreault</a:t>
            </a:r>
            <a:r>
              <a:rPr lang="en-US" sz="2300" dirty="0"/>
              <a:t>, A., &amp; </a:t>
            </a:r>
            <a:r>
              <a:rPr lang="en-US" sz="2300" dirty="0" err="1"/>
              <a:t>Lerman</a:t>
            </a:r>
            <a:r>
              <a:rPr lang="en-US" sz="2300" dirty="0"/>
              <a:t>, D. C. (2010). Teaching social skills to children with Autism using point-of-view video modeling. </a:t>
            </a:r>
            <a:r>
              <a:rPr lang="en-US" sz="2300" i="1" dirty="0"/>
              <a:t>Education &amp; Treatment of Children, 33</a:t>
            </a:r>
            <a:r>
              <a:rPr lang="en-US" sz="2300" dirty="0"/>
              <a:t>(3), 395-419.</a:t>
            </a:r>
          </a:p>
          <a:p>
            <a:pPr marL="457200" indent="-457200"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4736</TotalTime>
  <Words>842</Words>
  <Application>Microsoft Macintosh PowerPoint</Application>
  <PresentationFormat>On-screen Show (4:3)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</vt:lpstr>
      <vt:lpstr>Wingdings 2</vt:lpstr>
      <vt:lpstr>Opulent</vt:lpstr>
      <vt:lpstr> Look Me in the Eye</vt:lpstr>
      <vt:lpstr>Summary of Case</vt:lpstr>
      <vt:lpstr>Literature Review</vt:lpstr>
      <vt:lpstr>Baseline Phase</vt:lpstr>
      <vt:lpstr>Baseline Phase Graph</vt:lpstr>
      <vt:lpstr>Baseline Phase Graph</vt:lpstr>
      <vt:lpstr>Treatment for Deficit of Eye Contact</vt:lpstr>
      <vt:lpstr>Results of the  Eye Contact Experiment</vt:lpstr>
      <vt:lpstr>Treatment Phase Graph</vt:lpstr>
      <vt:lpstr>Treatment Phase Graph</vt:lpstr>
      <vt:lpstr>Limitations and Recommendations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 Me in the Eye</dc:title>
  <dc:creator>Elizabeth</dc:creator>
  <cp:lastModifiedBy>Conner, Kevin Wayne (Psychology)</cp:lastModifiedBy>
  <cp:revision>23</cp:revision>
  <dcterms:created xsi:type="dcterms:W3CDTF">2012-04-24T01:11:36Z</dcterms:created>
  <dcterms:modified xsi:type="dcterms:W3CDTF">2020-02-27T20:35:21Z</dcterms:modified>
</cp:coreProperties>
</file>